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64" r:id="rId3"/>
    <p:sldId id="277" r:id="rId4"/>
    <p:sldId id="269" r:id="rId5"/>
    <p:sldId id="265" r:id="rId6"/>
    <p:sldId id="271" r:id="rId7"/>
    <p:sldId id="266" r:id="rId8"/>
    <p:sldId id="278" r:id="rId9"/>
    <p:sldId id="275" r:id="rId10"/>
    <p:sldId id="267" r:id="rId11"/>
    <p:sldId id="274" r:id="rId12"/>
    <p:sldId id="273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candina" id="{104C9464-4C57-44E8-8AF5-59102C876DA1}">
          <p14:sldIdLst>
            <p14:sldId id="258"/>
          </p14:sldIdLst>
        </p14:section>
        <p14:section name="Idea" id="{125A8D11-817A-4A51-98B7-4F5382F81CE6}">
          <p14:sldIdLst>
            <p14:sldId id="264"/>
            <p14:sldId id="277"/>
            <p14:sldId id="269"/>
          </p14:sldIdLst>
        </p14:section>
        <p14:section name="Tecnologie Utilizzate" id="{D7B4F224-F83A-4803-89AC-FF3E959C4788}">
          <p14:sldIdLst>
            <p14:sldId id="265"/>
            <p14:sldId id="271"/>
          </p14:sldIdLst>
        </p14:section>
        <p14:section name="Show Case" id="{07AB1CD6-77B7-4A54-BF5C-91EC31C77BAE}">
          <p14:sldIdLst>
            <p14:sldId id="266"/>
            <p14:sldId id="278"/>
            <p14:sldId id="275"/>
          </p14:sldIdLst>
        </p14:section>
        <p14:section name="Sommario" id="{49A28F30-0D3C-4C7A-890B-2B2CBD7E3134}">
          <p14:sldIdLst>
            <p14:sldId id="267"/>
            <p14:sldId id="274"/>
          </p14:sldIdLst>
        </p14:section>
        <p14:section name="Futuri Sviluppi" id="{8BF048DE-5D84-4E10-9C8D-420BABB56982}">
          <p14:sldIdLst>
            <p14:sldId id="273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145"/>
    <a:srgbClr val="008F39"/>
    <a:srgbClr val="00CC66"/>
    <a:srgbClr val="1B5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6357" autoAdjust="0"/>
  </p:normalViewPr>
  <p:slideViewPr>
    <p:cSldViewPr snapToGrid="0">
      <p:cViewPr varScale="1">
        <p:scale>
          <a:sx n="79" d="100"/>
          <a:sy n="79" d="100"/>
        </p:scale>
        <p:origin x="84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B9C22-9C5B-447B-A084-296430711927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17AB4-9FEB-4DBF-B61B-42A05746D0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711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17AB4-9FEB-4DBF-B61B-42A05746D0D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816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A07BB7-A318-423D-9AE8-6FFBF05F8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FF2618-CDDB-4D0B-8E08-210C15B72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2E9A4-EF21-46EF-BA41-C9B2DF6C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4D7894-BC4F-4D37-A4B5-2D6F4343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4D2857-3B94-46D1-94FA-A4DEE59F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97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A8F1F7-D437-489D-BB4F-7B846EA9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635628-EBB2-41FD-B7A7-8C71D046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3DBDC8-D8A9-4089-84AC-43372046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E49B60-0AF2-4990-A9BF-52B7B1B2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268F73-48DA-4BA9-9EA6-A09D2743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734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AE80776-2B8E-466A-9C07-5F72037FE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D5A07B-0464-4B61-AD56-4D93FC493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FE29C7-C7D6-4DDD-821B-6533BF1F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92E15-9A03-4A75-AA04-7F276E9D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9CBDF-2E87-429B-BE75-3EDDE87B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442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998C7-E462-4C0B-A91C-EFA5DF9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8D5FD0-E5E7-48F5-BDD8-95C4B1CA2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1DE985-7214-4E30-87FD-59CE2DBF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EA3C0A-D2C7-4AD6-AF36-B162A4904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3BCCD5-A904-477F-B4D1-CD381E4B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58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BA9CC-31DC-4BC8-A22F-45475266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C8F375-9EB7-41C8-A30C-6692B1D4B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B6E24E-3B5F-4574-BB18-950EE8E8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7490BB-0B57-4748-8914-6F566463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9554AD-5F5C-4E74-9273-EEAF4E2D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61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15417F-89F7-4939-B34A-3EB9892C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2E734C-1D6C-4E88-8DC7-8BD8FE02B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81E5F2E-650D-49D0-B657-FF522CFBE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EBB650-3C63-44D0-A015-A246DC2C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1D79EE-44F3-4B13-8152-AF56FB03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5CCB68-670E-48BF-81E0-8FB4ED40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786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751673-D2A9-42E6-8208-7765AFA7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5187C2-F280-458D-9335-34FAFD27B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87D3DE-CD59-42FD-8158-EB26E29ED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6613C0-1B8C-46B1-9CBF-187050DB21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A9AB89C-88F8-4CB5-8ED3-8BF5307E1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1C3A12D-FC3E-42C2-85AE-8C9D4237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00CE7F2-F2D5-4876-8905-A792FC88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33502FF-82A8-4F86-B172-DA5D6D0A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02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FA913B-0CC8-4044-8828-5EE37095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9E025C7-CFA4-41BC-A5E9-C9EADCF1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E7614D-4251-48AA-A27D-B404E14D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578A5C-145C-4F48-80FD-CDEA7EDC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064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5D7DDAB-E198-41F9-B015-4800B3C8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541FB23-16F0-4804-843A-2450BF6B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B843D2-E71B-4BB7-B513-42741D7D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810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BF2ADA-EFB4-43F9-8422-9CD90226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FBBA3C-3C0E-4432-B427-FB0D21C5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094CB-9B60-4075-9D0E-81FDED0A8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C0DD08-4C53-4F55-A999-F09BCB0E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22ED8C-37C3-49ED-B72D-9C6D7DB4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E8C277-C6C3-43B3-AB9F-E52A25CF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948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BE9BC5-2B88-4D93-9C2B-4DEB3975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7ACB9F7-BE44-4A27-B44C-7E7B8783A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66BCEB-D8B2-40E1-A52A-8394F0721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971A1D-F655-418B-AA7D-50BF8B953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1F2F60-1629-4BDB-8821-18DC2EB0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B2F0FA-4148-49EB-84CF-4A66B86E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28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C93298-86B5-4F3D-B15D-C829E05D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0EA235-FF27-4E00-8470-CC6774623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E5F0D3-6908-4D19-A9CD-53A07BBB2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804D9-6A3C-4A49-AACC-26C8A614B2B6}" type="datetimeFigureOut">
              <a:rPr lang="it-IT" smtClean="0"/>
              <a:t>18/11/2024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2D9016-A34E-40D6-9ABB-473D3C3E7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EF40E-A5C0-4E9D-AA1C-EB76685A5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4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51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2.png"/><Relationship Id="rId27" Type="http://schemas.openxmlformats.org/officeDocument/2006/relationships/slide" Target="slide11.xml"/><Relationship Id="rId30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51.svg"/><Relationship Id="rId28" Type="http://schemas.openxmlformats.org/officeDocument/2006/relationships/image" Target="../media/image32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2.png"/><Relationship Id="rId27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slide" Target="slide13.xml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54.svg"/><Relationship Id="rId25" Type="http://schemas.openxmlformats.org/officeDocument/2006/relationships/image" Target="../media/image55.sv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20" Type="http://schemas.openxmlformats.org/officeDocument/2006/relationships/image" Target="../media/image17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2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57.jp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54.svg"/><Relationship Id="rId25" Type="http://schemas.openxmlformats.org/officeDocument/2006/relationships/image" Target="../media/image55.svg"/><Relationship Id="rId33" Type="http://schemas.openxmlformats.org/officeDocument/2006/relationships/image" Target="../media/image59.sv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20" Type="http://schemas.openxmlformats.org/officeDocument/2006/relationships/image" Target="../media/image17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2.png"/><Relationship Id="rId32" Type="http://schemas.openxmlformats.org/officeDocument/2006/relationships/image" Target="../media/image58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slide" Target="slide12.xml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hyperlink" Target="https://github.com/Fulvioserao99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hyperlink" Target="https://github.com/Endless077/" TargetMode="External"/><Relationship Id="rId30" Type="http://schemas.openxmlformats.org/officeDocument/2006/relationships/image" Target="../media/image32.svg"/><Relationship Id="rId8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7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3.xml"/><Relationship Id="rId30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34" Type="http://schemas.openxmlformats.org/officeDocument/2006/relationships/image" Target="../media/image28.svg"/><Relationship Id="rId7" Type="http://schemas.openxmlformats.org/officeDocument/2006/relationships/image" Target="../media/image7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32" Type="http://schemas.openxmlformats.org/officeDocument/2006/relationships/image" Target="../media/image26.png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36" Type="http://schemas.openxmlformats.org/officeDocument/2006/relationships/image" Target="../media/image30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hyperlink" Target="https://arxiv.org/abs/1706.06083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4.xml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5.svg"/><Relationship Id="rId18" Type="http://schemas.openxmlformats.org/officeDocument/2006/relationships/image" Target="../media/image18.png"/><Relationship Id="rId26" Type="http://schemas.openxmlformats.org/officeDocument/2006/relationships/image" Target="../media/image9.svg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slide" Target="slide10.xml"/><Relationship Id="rId25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7.svg"/><Relationship Id="rId20" Type="http://schemas.openxmlformats.org/officeDocument/2006/relationships/slide" Target="slide12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slide" Target="slide7.xml"/><Relationship Id="rId24" Type="http://schemas.openxmlformats.org/officeDocument/2006/relationships/image" Target="../media/image32.sv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23" Type="http://schemas.openxmlformats.org/officeDocument/2006/relationships/image" Target="../media/image31.png"/><Relationship Id="rId28" Type="http://schemas.openxmlformats.org/officeDocument/2006/relationships/image" Target="../media/image11.svg"/><Relationship Id="rId10" Type="http://schemas.openxmlformats.org/officeDocument/2006/relationships/image" Target="../media/image13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slide" Target="slide5.xml"/><Relationship Id="rId22" Type="http://schemas.openxmlformats.org/officeDocument/2006/relationships/image" Target="../media/image21.svg"/><Relationship Id="rId27" Type="http://schemas.openxmlformats.org/officeDocument/2006/relationships/image" Target="../media/image1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36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2.png"/><Relationship Id="rId31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slide" Target="slide6.xml"/><Relationship Id="rId30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34" Type="http://schemas.openxmlformats.org/officeDocument/2006/relationships/hyperlink" Target="https://fastapi.tiangolo.com/" TargetMode="Externa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hyperlink" Target="https://react.dev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36.sv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32" Type="http://schemas.openxmlformats.org/officeDocument/2006/relationships/image" Target="../media/image41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32.svg"/><Relationship Id="rId10" Type="http://schemas.openxmlformats.org/officeDocument/2006/relationships/image" Target="../media/image10.png"/><Relationship Id="rId19" Type="http://schemas.openxmlformats.org/officeDocument/2006/relationships/image" Target="../media/image12.png"/><Relationship Id="rId31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31.png"/><Relationship Id="rId30" Type="http://schemas.openxmlformats.org/officeDocument/2006/relationships/image" Target="../media/image39.png"/><Relationship Id="rId8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7.svg"/><Relationship Id="rId21" Type="http://schemas.openxmlformats.org/officeDocument/2006/relationships/slide" Target="slide10.xml"/><Relationship Id="rId7" Type="http://schemas.openxmlformats.org/officeDocument/2006/relationships/image" Target="../media/image9.svg"/><Relationship Id="rId12" Type="http://schemas.openxmlformats.org/officeDocument/2006/relationships/slide" Target="slide2.xml"/><Relationship Id="rId17" Type="http://schemas.openxmlformats.org/officeDocument/2006/relationships/image" Target="../media/image42.svg"/><Relationship Id="rId25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20" Type="http://schemas.openxmlformats.org/officeDocument/2006/relationships/image" Target="../media/image17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24" Type="http://schemas.openxmlformats.org/officeDocument/2006/relationships/slide" Target="slide12.xml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3.svg"/><Relationship Id="rId10" Type="http://schemas.openxmlformats.org/officeDocument/2006/relationships/image" Target="../media/image2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Relationship Id="rId30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7.svg"/><Relationship Id="rId21" Type="http://schemas.openxmlformats.org/officeDocument/2006/relationships/slide" Target="slide10.xml"/><Relationship Id="rId34" Type="http://schemas.openxmlformats.org/officeDocument/2006/relationships/image" Target="../media/image48.png"/><Relationship Id="rId7" Type="http://schemas.openxmlformats.org/officeDocument/2006/relationships/image" Target="../media/image9.svg"/><Relationship Id="rId12" Type="http://schemas.openxmlformats.org/officeDocument/2006/relationships/slide" Target="slide2.xml"/><Relationship Id="rId17" Type="http://schemas.openxmlformats.org/officeDocument/2006/relationships/image" Target="../media/image42.svg"/><Relationship Id="rId25" Type="http://schemas.openxmlformats.org/officeDocument/2006/relationships/image" Target="../media/image20.png"/><Relationship Id="rId33" Type="http://schemas.openxmlformats.org/officeDocument/2006/relationships/image" Target="../media/image47.png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24" Type="http://schemas.openxmlformats.org/officeDocument/2006/relationships/slide" Target="slide12.xml"/><Relationship Id="rId32" Type="http://schemas.openxmlformats.org/officeDocument/2006/relationships/image" Target="../media/image46.png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2.png"/><Relationship Id="rId19" Type="http://schemas.openxmlformats.org/officeDocument/2006/relationships/image" Target="../media/image16.png"/><Relationship Id="rId31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slide" Target="slide9.xml"/><Relationship Id="rId30" Type="http://schemas.openxmlformats.org/officeDocument/2006/relationships/image" Target="../media/image43.png"/><Relationship Id="rId35" Type="http://schemas.openxmlformats.org/officeDocument/2006/relationships/image" Target="../media/image49.png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svg"/><Relationship Id="rId18" Type="http://schemas.openxmlformats.org/officeDocument/2006/relationships/image" Target="../media/image12.png"/><Relationship Id="rId26" Type="http://schemas.openxmlformats.org/officeDocument/2006/relationships/slide" Target="slide1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6.png"/><Relationship Id="rId7" Type="http://schemas.openxmlformats.org/officeDocument/2006/relationships/image" Target="../media/image5.svg"/><Relationship Id="rId12" Type="http://schemas.openxmlformats.org/officeDocument/2006/relationships/image" Target="../media/image2.png"/><Relationship Id="rId17" Type="http://schemas.openxmlformats.org/officeDocument/2006/relationships/slide" Target="slide7.xml"/><Relationship Id="rId25" Type="http://schemas.openxmlformats.org/officeDocument/2006/relationships/image" Target="../media/image19.svg"/><Relationship Id="rId2" Type="http://schemas.openxmlformats.org/officeDocument/2006/relationships/video" Target="../media/media1.avi"/><Relationship Id="rId16" Type="http://schemas.openxmlformats.org/officeDocument/2006/relationships/image" Target="../media/image35.svg"/><Relationship Id="rId20" Type="http://schemas.openxmlformats.org/officeDocument/2006/relationships/slide" Target="slide5.xml"/><Relationship Id="rId29" Type="http://schemas.openxmlformats.org/officeDocument/2006/relationships/image" Target="../media/image31.png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8.png"/><Relationship Id="rId32" Type="http://schemas.openxmlformats.org/officeDocument/2006/relationships/image" Target="../media/image50.png"/><Relationship Id="rId5" Type="http://schemas.openxmlformats.org/officeDocument/2006/relationships/image" Target="../media/image7.svg"/><Relationship Id="rId15" Type="http://schemas.openxmlformats.org/officeDocument/2006/relationships/image" Target="../media/image34.png"/><Relationship Id="rId23" Type="http://schemas.openxmlformats.org/officeDocument/2006/relationships/slide" Target="slide10.xml"/><Relationship Id="rId28" Type="http://schemas.openxmlformats.org/officeDocument/2006/relationships/image" Target="../media/image21.svg"/><Relationship Id="rId10" Type="http://schemas.openxmlformats.org/officeDocument/2006/relationships/image" Target="../media/image10.png"/><Relationship Id="rId19" Type="http://schemas.openxmlformats.org/officeDocument/2006/relationships/image" Target="../media/image42.svg"/><Relationship Id="rId31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slide" Target="slide2.xml"/><Relationship Id="rId22" Type="http://schemas.openxmlformats.org/officeDocument/2006/relationships/image" Target="../media/image17.svg"/><Relationship Id="rId27" Type="http://schemas.openxmlformats.org/officeDocument/2006/relationships/image" Target="../media/image20.png"/><Relationship Id="rId30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338A489-C046-E1B4-7554-4D62B6AF2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9303" y="1119116"/>
            <a:ext cx="4735047" cy="2213635"/>
          </a:xfrm>
          <a:prstGeom prst="rect">
            <a:avLst/>
          </a:prstGeom>
        </p:spPr>
      </p:pic>
      <p:sp>
        <p:nvSpPr>
          <p:cNvPr id="12" name="Right Triangle 4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254987" y="303075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Rectangle 4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CasellaDiTesto 6">
            <a:extLst>
              <a:ext uri="{FF2B5EF4-FFF2-40B4-BE49-F238E27FC236}">
                <a16:creationId xmlns:a16="http://schemas.microsoft.com/office/drawing/2014/main" id="{417E80BC-EA00-C506-3FB4-306A1F828A70}"/>
              </a:ext>
            </a:extLst>
          </p:cNvPr>
          <p:cNvSpPr txBox="1"/>
          <p:nvPr/>
        </p:nvSpPr>
        <p:spPr>
          <a:xfrm>
            <a:off x="1289304" y="3429000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TEST SUITE</a:t>
            </a:r>
          </a:p>
        </p:txBody>
      </p:sp>
      <p:sp>
        <p:nvSpPr>
          <p:cNvPr id="15" name="CasellaDiTesto 8">
            <a:extLst>
              <a:ext uri="{FF2B5EF4-FFF2-40B4-BE49-F238E27FC236}">
                <a16:creationId xmlns:a16="http://schemas.microsoft.com/office/drawing/2014/main" id="{66F51DBA-702A-304B-8D85-8D72180BB3E8}"/>
              </a:ext>
            </a:extLst>
          </p:cNvPr>
          <p:cNvSpPr txBox="1"/>
          <p:nvPr/>
        </p:nvSpPr>
        <p:spPr>
          <a:xfrm>
            <a:off x="1289303" y="5142305"/>
            <a:ext cx="7321298" cy="753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2400" dirty="0"/>
              <a:t>Simple web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for testing Machine Learning models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47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700423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398204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Internet delle cose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E25BAFF1-9DC4-CEEE-4A81-976DE14FF58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0ACA0A-4C4E-1194-8862-57541D19C7A3}"/>
              </a:ext>
            </a:extLst>
          </p:cNvPr>
          <p:cNvSpPr txBox="1"/>
          <p:nvPr/>
        </p:nvSpPr>
        <p:spPr>
          <a:xfrm>
            <a:off x="2568182" y="455973"/>
            <a:ext cx="45569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Sommario Attacchi</a:t>
            </a:r>
          </a:p>
        </p:txBody>
      </p:sp>
      <p:pic>
        <p:nvPicPr>
          <p:cNvPr id="11" name="Immagine 10" descr="Immagine che contiene Elementi grafici, grafica, Policromia, logo&#10;&#10;Descrizione generata automaticamente">
            <a:extLst>
              <a:ext uri="{FF2B5EF4-FFF2-40B4-BE49-F238E27FC236}">
                <a16:creationId xmlns:a16="http://schemas.microsoft.com/office/drawing/2014/main" id="{984677FA-8B56-8B41-0317-BC155006E8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149B6CB4-EB0F-12C4-CCD4-79D2528034BD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FDEE6FA-1944-4B7B-7AE8-DE477C0CC898}"/>
              </a:ext>
            </a:extLst>
          </p:cNvPr>
          <p:cNvSpPr txBox="1"/>
          <p:nvPr/>
        </p:nvSpPr>
        <p:spPr>
          <a:xfrm>
            <a:off x="1893400" y="1613473"/>
            <a:ext cx="7733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Evasion</a:t>
            </a:r>
            <a:r>
              <a:rPr lang="it-IT" dirty="0">
                <a:solidFill>
                  <a:schemeClr val="bg1"/>
                </a:solidFill>
              </a:rPr>
              <a:t>: Manipolazione dei dati di input per ingannare un modello di apprendimento automatico affinché faccia previsioni errate.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6FF23EE-6A3E-893C-3D79-B8F262D86CB3}"/>
              </a:ext>
            </a:extLst>
          </p:cNvPr>
          <p:cNvSpPr txBox="1"/>
          <p:nvPr/>
        </p:nvSpPr>
        <p:spPr>
          <a:xfrm>
            <a:off x="9977466" y="1721194"/>
            <a:ext cx="2165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FGM (Fast </a:t>
            </a:r>
            <a:r>
              <a:rPr lang="it-IT" sz="1100" b="1" dirty="0" err="1">
                <a:solidFill>
                  <a:schemeClr val="bg1"/>
                </a:solidFill>
              </a:rPr>
              <a:t>Gradoent</a:t>
            </a:r>
            <a:r>
              <a:rPr lang="it-IT" sz="1100" b="1" dirty="0">
                <a:solidFill>
                  <a:schemeClr val="bg1"/>
                </a:solidFill>
              </a:rPr>
              <a:t> Method)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</a:rPr>
              <a:t>PGD (</a:t>
            </a:r>
            <a:r>
              <a:rPr lang="it-IT" sz="1100" b="1" dirty="0" err="1">
                <a:solidFill>
                  <a:schemeClr val="bg1"/>
                </a:solidFill>
              </a:rPr>
              <a:t>Projected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Gradient</a:t>
            </a:r>
            <a:r>
              <a:rPr lang="it-IT" sz="1100" b="1" dirty="0">
                <a:solidFill>
                  <a:schemeClr val="bg1"/>
                </a:solidFill>
              </a:rPr>
              <a:t> Method)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B7834B0-2B2F-0386-2841-134CF945F39A}"/>
              </a:ext>
            </a:extLst>
          </p:cNvPr>
          <p:cNvSpPr txBox="1"/>
          <p:nvPr/>
        </p:nvSpPr>
        <p:spPr>
          <a:xfrm>
            <a:off x="1893398" y="2528539"/>
            <a:ext cx="7733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Extraction</a:t>
            </a:r>
            <a:r>
              <a:rPr lang="it-IT" dirty="0">
                <a:solidFill>
                  <a:schemeClr val="bg1"/>
                </a:solidFill>
              </a:rPr>
              <a:t>: Riproduzione non autorizzata di un modello di deep learning utilizzando query mirate e l'osservazione delle risposte per creare un modello sostitutivo.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D38ECC-DF8D-6E29-C9C3-CE1FE1CF2B3B}"/>
              </a:ext>
            </a:extLst>
          </p:cNvPr>
          <p:cNvSpPr txBox="1"/>
          <p:nvPr/>
        </p:nvSpPr>
        <p:spPr>
          <a:xfrm>
            <a:off x="10498804" y="2728594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CopycatCNN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D46DB0F-6D19-FD18-5636-2201B7A0E0ED}"/>
              </a:ext>
            </a:extLst>
          </p:cNvPr>
          <p:cNvSpPr txBox="1"/>
          <p:nvPr/>
        </p:nvSpPr>
        <p:spPr>
          <a:xfrm>
            <a:off x="10653495" y="377809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MIFace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83E78CA-853B-EEC0-6338-10D7CD2E8616}"/>
              </a:ext>
            </a:extLst>
          </p:cNvPr>
          <p:cNvSpPr txBox="1"/>
          <p:nvPr/>
        </p:nvSpPr>
        <p:spPr>
          <a:xfrm>
            <a:off x="10275911" y="4603759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 err="1">
                <a:solidFill>
                  <a:schemeClr val="bg1"/>
                </a:solidFill>
              </a:rPr>
              <a:t>Clean</a:t>
            </a:r>
            <a:r>
              <a:rPr lang="it-IT" sz="1100" b="1" dirty="0">
                <a:solidFill>
                  <a:schemeClr val="bg1"/>
                </a:solidFill>
              </a:rPr>
              <a:t> Label Backdoor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</a:rPr>
              <a:t>Simple Backdoor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FE29554-2C49-8B07-5BED-D0AEBB982FC9}"/>
              </a:ext>
            </a:extLst>
          </p:cNvPr>
          <p:cNvSpPr txBox="1"/>
          <p:nvPr/>
        </p:nvSpPr>
        <p:spPr>
          <a:xfrm>
            <a:off x="1908690" y="3585732"/>
            <a:ext cx="7733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Model </a:t>
            </a:r>
            <a:r>
              <a:rPr lang="it-IT" b="1" dirty="0" err="1">
                <a:solidFill>
                  <a:schemeClr val="bg1"/>
                </a:solidFill>
              </a:rPr>
              <a:t>Inversion</a:t>
            </a:r>
            <a:r>
              <a:rPr lang="it-IT" dirty="0">
                <a:solidFill>
                  <a:schemeClr val="bg1"/>
                </a:solidFill>
              </a:rPr>
              <a:t>: Recupero di informazioni sensibili (come immagini facciali) dai modelli di deep learning attraverso l'uso di tecniche di model </a:t>
            </a:r>
            <a:r>
              <a:rPr lang="it-IT" dirty="0" err="1">
                <a:solidFill>
                  <a:schemeClr val="bg1"/>
                </a:solidFill>
              </a:rPr>
              <a:t>inversion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09454F-C3EE-AB71-7F28-F71E389E283D}"/>
              </a:ext>
            </a:extLst>
          </p:cNvPr>
          <p:cNvSpPr txBox="1"/>
          <p:nvPr/>
        </p:nvSpPr>
        <p:spPr>
          <a:xfrm>
            <a:off x="1893400" y="4365926"/>
            <a:ext cx="7748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Poisoning</a:t>
            </a:r>
            <a:r>
              <a:rPr lang="it-IT" b="1" dirty="0">
                <a:solidFill>
                  <a:schemeClr val="bg1"/>
                </a:solidFill>
              </a:rPr>
              <a:t>: </a:t>
            </a:r>
            <a:r>
              <a:rPr lang="it-IT" dirty="0">
                <a:solidFill>
                  <a:schemeClr val="bg1"/>
                </a:solidFill>
              </a:rPr>
              <a:t>Avvelenamento del dataset con campioni compromessi (inserimento di una backdoor) per manipolare le prestazioni di riconoscimento del modello.</a:t>
            </a:r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2A350B2D-3A1A-99F6-05E4-8104F5598A8F}"/>
              </a:ext>
            </a:extLst>
          </p:cNvPr>
          <p:cNvCxnSpPr>
            <a:cxnSpLocks/>
          </p:cNvCxnSpPr>
          <p:nvPr/>
        </p:nvCxnSpPr>
        <p:spPr>
          <a:xfrm>
            <a:off x="9641932" y="1613473"/>
            <a:ext cx="0" cy="36757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74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1" grpId="0"/>
      <p:bldP spid="22" grpId="0"/>
      <p:bldP spid="23" grpId="0"/>
      <p:bldP spid="24" grpId="0"/>
      <p:bldP spid="37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700423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398204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Internet delle cose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Aggiorna con riempimento a tinta unita">
            <a:hlinkClick r:id="rId21" action="ppaction://hlinksldjump"/>
            <a:extLst>
              <a:ext uri="{FF2B5EF4-FFF2-40B4-BE49-F238E27FC236}">
                <a16:creationId xmlns:a16="http://schemas.microsoft.com/office/drawing/2014/main" id="{E84E018A-3F92-15A1-58BC-E0882CF4893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F6A7E6-6030-6557-CC88-CEDD39368CC2}"/>
              </a:ext>
            </a:extLst>
          </p:cNvPr>
          <p:cNvSpPr txBox="1"/>
          <p:nvPr/>
        </p:nvSpPr>
        <p:spPr>
          <a:xfrm>
            <a:off x="2568182" y="455973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Sommario Difese</a:t>
            </a:r>
          </a:p>
        </p:txBody>
      </p:sp>
      <p:pic>
        <p:nvPicPr>
          <p:cNvPr id="11" name="Immagine 10" descr="Immagine che contiene Elementi grafici, grafica, Policromia, logo&#10;&#10;Descrizione generata automaticamente">
            <a:extLst>
              <a:ext uri="{FF2B5EF4-FFF2-40B4-BE49-F238E27FC236}">
                <a16:creationId xmlns:a16="http://schemas.microsoft.com/office/drawing/2014/main" id="{C46EACC5-6A3A-7F58-A383-5549B6A859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0AD8212-F2F6-896D-40A9-3ED0D8B37A86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C7B921D-A2D9-A056-7157-96F6C4B835BE}"/>
              </a:ext>
            </a:extLst>
          </p:cNvPr>
          <p:cNvSpPr txBox="1"/>
          <p:nvPr/>
        </p:nvSpPr>
        <p:spPr>
          <a:xfrm>
            <a:off x="1893400" y="1613473"/>
            <a:ext cx="7748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Detector</a:t>
            </a:r>
            <a:r>
              <a:rPr lang="it-IT" dirty="0">
                <a:solidFill>
                  <a:schemeClr val="bg1"/>
                </a:solidFill>
              </a:rPr>
              <a:t>: Utilizzo delle tecniche di </a:t>
            </a:r>
            <a:r>
              <a:rPr lang="it-IT" dirty="0" err="1">
                <a:solidFill>
                  <a:schemeClr val="bg1"/>
                </a:solidFill>
              </a:rPr>
              <a:t>anomaly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detection</a:t>
            </a:r>
            <a:r>
              <a:rPr lang="it-IT" dirty="0">
                <a:solidFill>
                  <a:schemeClr val="bg1"/>
                </a:solidFill>
              </a:rPr>
              <a:t> e clustering (</a:t>
            </a:r>
            <a:r>
              <a:rPr lang="it-IT" dirty="0" err="1">
                <a:solidFill>
                  <a:schemeClr val="bg1"/>
                </a:solidFill>
              </a:rPr>
              <a:t>KMeans</a:t>
            </a:r>
            <a:r>
              <a:rPr lang="it-IT" dirty="0">
                <a:solidFill>
                  <a:schemeClr val="bg1"/>
                </a:solidFill>
              </a:rPr>
              <a:t>) per riconoscere se il dataset è stato sottoposto ad un </a:t>
            </a:r>
            <a:r>
              <a:rPr lang="it-IT" dirty="0" err="1">
                <a:solidFill>
                  <a:schemeClr val="bg1"/>
                </a:solidFill>
              </a:rPr>
              <a:t>poisoning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attack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3FE85E3-9373-CFDC-ADC0-3CDBF3B893B0}"/>
              </a:ext>
            </a:extLst>
          </p:cNvPr>
          <p:cNvSpPr txBox="1"/>
          <p:nvPr/>
        </p:nvSpPr>
        <p:spPr>
          <a:xfrm>
            <a:off x="1908690" y="2368669"/>
            <a:ext cx="7733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Transformer</a:t>
            </a:r>
            <a:r>
              <a:rPr lang="it-IT" dirty="0">
                <a:solidFill>
                  <a:schemeClr val="bg1"/>
                </a:solidFill>
              </a:rPr>
              <a:t>: Applicazioni di trasformazioni casuali per rilevare dati avvelenati, e quindi, eventuali campioni con backdoor.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6FC7670B-14AF-7FAE-A50C-956CF0EF38BC}"/>
              </a:ext>
            </a:extLst>
          </p:cNvPr>
          <p:cNvSpPr txBox="1"/>
          <p:nvPr/>
        </p:nvSpPr>
        <p:spPr>
          <a:xfrm>
            <a:off x="9961727" y="2561029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STRong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Intentional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Perturbation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5F1BB71-D843-7A6C-A304-1B64C0F3FA7F}"/>
              </a:ext>
            </a:extLst>
          </p:cNvPr>
          <p:cNvSpPr txBox="1"/>
          <p:nvPr/>
        </p:nvSpPr>
        <p:spPr>
          <a:xfrm>
            <a:off x="10353662" y="3298195"/>
            <a:ext cx="1298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Adversarial</a:t>
            </a:r>
            <a:r>
              <a:rPr lang="it-IT" sz="1100" b="1" dirty="0">
                <a:solidFill>
                  <a:schemeClr val="bg1"/>
                </a:solidFill>
              </a:rPr>
              <a:t> Trainer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CEED746-3251-CE40-B899-8F93A7F7405F}"/>
              </a:ext>
            </a:extLst>
          </p:cNvPr>
          <p:cNvSpPr txBox="1"/>
          <p:nvPr/>
        </p:nvSpPr>
        <p:spPr>
          <a:xfrm>
            <a:off x="10022198" y="4043662"/>
            <a:ext cx="18405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Total </a:t>
            </a:r>
            <a:r>
              <a:rPr lang="it-IT" sz="1100" b="1" dirty="0" err="1">
                <a:solidFill>
                  <a:schemeClr val="bg1"/>
                </a:solidFill>
              </a:rPr>
              <a:t>Variance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Minimization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4A738CE3-A8B5-829C-666E-3728D3B4444E}"/>
              </a:ext>
            </a:extLst>
          </p:cNvPr>
          <p:cNvSpPr txBox="1"/>
          <p:nvPr/>
        </p:nvSpPr>
        <p:spPr>
          <a:xfrm>
            <a:off x="1908690" y="3117966"/>
            <a:ext cx="7733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Trainer</a:t>
            </a:r>
            <a:r>
              <a:rPr lang="it-IT" dirty="0">
                <a:solidFill>
                  <a:schemeClr val="bg1"/>
                </a:solidFill>
              </a:rPr>
              <a:t>: Addestrare il modello per produrre un output corretto indipendentemente dalle </a:t>
            </a:r>
            <a:r>
              <a:rPr lang="it-IT" dirty="0" err="1">
                <a:solidFill>
                  <a:schemeClr val="bg1"/>
                </a:solidFill>
              </a:rPr>
              <a:t>pertubazioni</a:t>
            </a:r>
            <a:r>
              <a:rPr lang="it-IT" dirty="0">
                <a:solidFill>
                  <a:schemeClr val="bg1"/>
                </a:solidFill>
              </a:rPr>
              <a:t> ricevute.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A35B122-ED66-1549-7634-04D7C24F2321}"/>
              </a:ext>
            </a:extLst>
          </p:cNvPr>
          <p:cNvSpPr txBox="1"/>
          <p:nvPr/>
        </p:nvSpPr>
        <p:spPr>
          <a:xfrm>
            <a:off x="1908690" y="3851302"/>
            <a:ext cx="7733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Preprocessor</a:t>
            </a:r>
            <a:r>
              <a:rPr lang="it-IT" b="1" dirty="0">
                <a:solidFill>
                  <a:schemeClr val="bg1"/>
                </a:solidFill>
              </a:rPr>
              <a:t>: </a:t>
            </a:r>
            <a:r>
              <a:rPr lang="it-IT" dirty="0">
                <a:solidFill>
                  <a:schemeClr val="bg1"/>
                </a:solidFill>
              </a:rPr>
              <a:t>Applicazione di sistemi di difesa da attivare durante la fase di «</a:t>
            </a:r>
            <a:r>
              <a:rPr lang="it-IT" dirty="0" err="1">
                <a:solidFill>
                  <a:schemeClr val="bg1"/>
                </a:solidFill>
              </a:rPr>
              <a:t>Preprocessing</a:t>
            </a:r>
            <a:r>
              <a:rPr lang="it-IT" dirty="0">
                <a:solidFill>
                  <a:schemeClr val="bg1"/>
                </a:solidFill>
              </a:rPr>
              <a:t>» dei dati.</a:t>
            </a:r>
          </a:p>
        </p:txBody>
      </p: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E8216362-F8CD-C6C8-85A1-6BDF7BBD0545}"/>
              </a:ext>
            </a:extLst>
          </p:cNvPr>
          <p:cNvCxnSpPr>
            <a:cxnSpLocks/>
          </p:cNvCxnSpPr>
          <p:nvPr/>
        </p:nvCxnSpPr>
        <p:spPr>
          <a:xfrm>
            <a:off x="9641932" y="1613473"/>
            <a:ext cx="0" cy="41387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4F997B7-939B-0CE4-7EC8-BEE8B2F1E789}"/>
              </a:ext>
            </a:extLst>
          </p:cNvPr>
          <p:cNvSpPr txBox="1"/>
          <p:nvPr/>
        </p:nvSpPr>
        <p:spPr>
          <a:xfrm>
            <a:off x="10287878" y="1802053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 err="1">
                <a:solidFill>
                  <a:schemeClr val="bg1"/>
                </a:solidFill>
              </a:rPr>
              <a:t>Activation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Defence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7D2960B-94E1-9A23-15D7-EF92C162E192}"/>
              </a:ext>
            </a:extLst>
          </p:cNvPr>
          <p:cNvSpPr txBox="1"/>
          <p:nvPr/>
        </p:nvSpPr>
        <p:spPr>
          <a:xfrm>
            <a:off x="1908689" y="4586873"/>
            <a:ext cx="771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Postprocessor: </a:t>
            </a:r>
            <a:r>
              <a:rPr lang="it-IT" dirty="0">
                <a:solidFill>
                  <a:schemeClr val="bg1"/>
                </a:solidFill>
              </a:rPr>
              <a:t>Applicazione di sistemi di difesa da attivare durante la fase di «</a:t>
            </a:r>
            <a:r>
              <a:rPr lang="it-IT" dirty="0" err="1">
                <a:solidFill>
                  <a:schemeClr val="bg1"/>
                </a:solidFill>
              </a:rPr>
              <a:t>Postprocessing</a:t>
            </a:r>
            <a:r>
              <a:rPr lang="it-IT" dirty="0">
                <a:solidFill>
                  <a:schemeClr val="bg1"/>
                </a:solidFill>
              </a:rPr>
              <a:t>» dei dati.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19E1750-7137-3C54-F770-0421B545FD83}"/>
              </a:ext>
            </a:extLst>
          </p:cNvPr>
          <p:cNvSpPr txBox="1"/>
          <p:nvPr/>
        </p:nvSpPr>
        <p:spPr>
          <a:xfrm>
            <a:off x="10338697" y="4780828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Reverse </a:t>
            </a:r>
            <a:r>
              <a:rPr lang="it-IT" sz="1100" b="1" dirty="0" err="1">
                <a:solidFill>
                  <a:schemeClr val="bg1"/>
                </a:solidFill>
              </a:rPr>
              <a:t>Sigmoid</a:t>
            </a:r>
            <a:endParaRPr lang="it-IT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21447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710128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258949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" action="ppaction://noaction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D003-C3B4-29D9-4C3F-FCE76354B7D1}"/>
              </a:ext>
            </a:extLst>
          </p:cNvPr>
          <p:cNvSpPr txBox="1"/>
          <p:nvPr/>
        </p:nvSpPr>
        <p:spPr>
          <a:xfrm>
            <a:off x="2568182" y="455973"/>
            <a:ext cx="36199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Futuri Sviluppi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F41D34-0F08-BF98-EEB9-5D8885736E5F}"/>
              </a:ext>
            </a:extLst>
          </p:cNvPr>
          <p:cNvSpPr txBox="1"/>
          <p:nvPr/>
        </p:nvSpPr>
        <p:spPr>
          <a:xfrm>
            <a:off x="1798741" y="1624796"/>
            <a:ext cx="949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Miglioramento dei report con salvataggio in locale di grafici e statistiche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672761-D5F7-8B6E-7196-71FEE2882352}"/>
              </a:ext>
            </a:extLst>
          </p:cNvPr>
          <p:cNvSpPr txBox="1"/>
          <p:nvPr/>
        </p:nvSpPr>
        <p:spPr>
          <a:xfrm>
            <a:off x="1798741" y="2306086"/>
            <a:ext cx="855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Salvataggio dei risultati dei test e delle informazioni in blockchain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2967A3-540A-4E1B-1562-244602D0CF38}"/>
              </a:ext>
            </a:extLst>
          </p:cNvPr>
          <p:cNvSpPr txBox="1"/>
          <p:nvPr/>
        </p:nvSpPr>
        <p:spPr>
          <a:xfrm>
            <a:off x="1798741" y="2987376"/>
            <a:ext cx="874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Supporto di attacchi e difese aggiuntivi con misure di confronto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35F47BE-2D13-B6D7-2116-54D7B1306BFB}"/>
              </a:ext>
            </a:extLst>
          </p:cNvPr>
          <p:cNvSpPr txBox="1"/>
          <p:nvPr/>
        </p:nvSpPr>
        <p:spPr>
          <a:xfrm>
            <a:off x="1798740" y="3669835"/>
            <a:ext cx="733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Supporto di parametri aggiuntivi per modelli </a:t>
            </a:r>
            <a:r>
              <a:rPr lang="it-IT" sz="2400" dirty="0" err="1">
                <a:solidFill>
                  <a:schemeClr val="bg1"/>
                </a:solidFill>
              </a:rPr>
              <a:t>Built</a:t>
            </a:r>
            <a:r>
              <a:rPr lang="it-IT" sz="2400" dirty="0">
                <a:solidFill>
                  <a:schemeClr val="bg1"/>
                </a:solidFill>
              </a:rPr>
              <a:t>-In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BFC65EE-95FA-42A7-C1F4-E536C59FBEFE}"/>
              </a:ext>
            </a:extLst>
          </p:cNvPr>
          <p:cNvSpPr txBox="1"/>
          <p:nvPr/>
        </p:nvSpPr>
        <p:spPr>
          <a:xfrm>
            <a:off x="1798742" y="4351125"/>
            <a:ext cx="7334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Utilizzo di risorse computazionali in Cloud Online (Google Cloud, Amazon Web Services, Microsoft Azure)</a:t>
            </a:r>
          </a:p>
        </p:txBody>
      </p:sp>
      <p:pic>
        <p:nvPicPr>
          <p:cNvPr id="57" name="Elemento grafico 56" descr="Play con riempimento a tinta unita">
            <a:hlinkClick r:id="rId26" action="ppaction://hlinksldjump"/>
            <a:extLst>
              <a:ext uri="{FF2B5EF4-FFF2-40B4-BE49-F238E27FC236}">
                <a16:creationId xmlns:a16="http://schemas.microsoft.com/office/drawing/2014/main" id="{A51FD489-B307-37BA-E25C-226AC61057E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pic>
        <p:nvPicPr>
          <p:cNvPr id="44" name="Immagine 43" descr="Immagine che contiene Elementi grafici, schermata, grafica, Policromia&#10;&#10;Descrizione generata automaticamente">
            <a:extLst>
              <a:ext uri="{FF2B5EF4-FFF2-40B4-BE49-F238E27FC236}">
                <a16:creationId xmlns:a16="http://schemas.microsoft.com/office/drawing/2014/main" id="{830FD838-9660-2FB4-0D22-2C69A6FE301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F9ABC69E-6AC4-3955-5762-E8374EAC4B44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5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21447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710128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258949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" action="ppaction://noaction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0EFA06A-B9BF-47AD-92F4-B362BF120AEF}"/>
              </a:ext>
            </a:extLst>
          </p:cNvPr>
          <p:cNvSpPr txBox="1"/>
          <p:nvPr/>
        </p:nvSpPr>
        <p:spPr>
          <a:xfrm>
            <a:off x="1251430" y="511120"/>
            <a:ext cx="10409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Fine della presentazione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E7727AE-FB18-4BBA-A8E6-D4AB8B632939}"/>
              </a:ext>
            </a:extLst>
          </p:cNvPr>
          <p:cNvSpPr txBox="1"/>
          <p:nvPr/>
        </p:nvSpPr>
        <p:spPr>
          <a:xfrm>
            <a:off x="3140014" y="5333743"/>
            <a:ext cx="66328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100" dirty="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GRAZIE PER L’ATTENZIONE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B1D8F3B-E99A-4E94-B251-EB8A07C9BA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14" y="1819058"/>
            <a:ext cx="2030389" cy="2030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04B1C7B-E906-4081-8C26-1AE201A2203F}"/>
              </a:ext>
            </a:extLst>
          </p:cNvPr>
          <p:cNvSpPr txBox="1"/>
          <p:nvPr/>
        </p:nvSpPr>
        <p:spPr>
          <a:xfrm>
            <a:off x="3020121" y="4014220"/>
            <a:ext cx="22701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Antonio Garofalo</a:t>
            </a:r>
          </a:p>
          <a:p>
            <a:pPr algn="ctr"/>
            <a:endParaRPr lang="it-IT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Full stack Developer</a:t>
            </a:r>
          </a:p>
          <a:p>
            <a:pPr algn="ctr"/>
            <a:r>
              <a:rPr lang="it-IT" sz="1600" dirty="0">
                <a:solidFill>
                  <a:schemeClr val="accent1"/>
                </a:solidFill>
                <a:latin typeface="Montserrat" panose="00000500000000000000" pitchFamily="2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it-IT" sz="16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pic>
        <p:nvPicPr>
          <p:cNvPr id="2" name="Elemento grafico 1" descr="Aggiorna con riempimento a tinta unita">
            <a:hlinkClick r:id="rId28" action="ppaction://hlinksldjump"/>
            <a:extLst>
              <a:ext uri="{FF2B5EF4-FFF2-40B4-BE49-F238E27FC236}">
                <a16:creationId xmlns:a16="http://schemas.microsoft.com/office/drawing/2014/main" id="{BA455456-D1D5-A8A5-E0EF-469AFCBD31C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89E046-D8FA-F973-258C-DCA564C0FD97}"/>
              </a:ext>
            </a:extLst>
          </p:cNvPr>
          <p:cNvSpPr txBox="1"/>
          <p:nvPr/>
        </p:nvSpPr>
        <p:spPr>
          <a:xfrm>
            <a:off x="7908845" y="4017138"/>
            <a:ext cx="22701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Fulvio Serao</a:t>
            </a:r>
          </a:p>
          <a:p>
            <a:pPr algn="ctr"/>
            <a:endParaRPr lang="it-IT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Full stack Developer</a:t>
            </a:r>
          </a:p>
          <a:p>
            <a:pPr algn="ctr"/>
            <a:r>
              <a:rPr lang="it-IT" sz="1600" dirty="0">
                <a:solidFill>
                  <a:schemeClr val="accent1"/>
                </a:solidFill>
                <a:latin typeface="Montserrat" panose="00000500000000000000" pitchFamily="2" charset="0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it-IT" sz="16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010155-E460-5E5A-6A3B-DD2732224FE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152" r="152"/>
          <a:stretch/>
        </p:blipFill>
        <p:spPr>
          <a:xfrm>
            <a:off x="8028736" y="1819057"/>
            <a:ext cx="2030389" cy="2030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809C3B1-B364-7B27-E527-EF0B28BBB55A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1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o 80">
            <a:extLst>
              <a:ext uri="{FF2B5EF4-FFF2-40B4-BE49-F238E27FC236}">
                <a16:creationId xmlns:a16="http://schemas.microsoft.com/office/drawing/2014/main" id="{3A91FAB8-285A-D637-CE6D-E7C58AEF9A06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77BA7C07-86FA-97D9-7025-97CE1A34B79B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83" name="Elemento grafico 82" descr="Interfaccia utente/Esperienza utente con riempimento a tinta unita">
              <a:extLst>
                <a:ext uri="{FF2B5EF4-FFF2-40B4-BE49-F238E27FC236}">
                  <a16:creationId xmlns:a16="http://schemas.microsoft.com/office/drawing/2014/main" id="{FEE80CB5-9BF7-34BC-76DE-62947FF5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85" name="Ovale 84">
            <a:extLst>
              <a:ext uri="{FF2B5EF4-FFF2-40B4-BE49-F238E27FC236}">
                <a16:creationId xmlns:a16="http://schemas.microsoft.com/office/drawing/2014/main" id="{DEB5E1AA-14AF-3590-3B5D-E076840C942E}"/>
              </a:ext>
            </a:extLst>
          </p:cNvPr>
          <p:cNvSpPr/>
          <p:nvPr/>
        </p:nvSpPr>
        <p:spPr>
          <a:xfrm>
            <a:off x="-858500" y="1624796"/>
            <a:ext cx="828000" cy="82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6" name="Elemento grafico 85" descr="Web design con riempimento a tinta unita">
            <a:extLst>
              <a:ext uri="{FF2B5EF4-FFF2-40B4-BE49-F238E27FC236}">
                <a16:creationId xmlns:a16="http://schemas.microsoft.com/office/drawing/2014/main" id="{61D4BBF7-0235-199E-2D9E-EBE84DC0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768693" y="1714602"/>
            <a:ext cx="648387" cy="648387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0FFA293F-D367-4481-A05B-7D33725AEB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41EB51-2112-89E7-1588-6F8EB90792FA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43424E8-5909-C279-EF4B-2C987321CE3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516E42D-A955-99A5-7662-948E47825486}"/>
              </a:ext>
            </a:extLst>
          </p:cNvPr>
          <p:cNvSpPr txBox="1"/>
          <p:nvPr/>
        </p:nvSpPr>
        <p:spPr>
          <a:xfrm>
            <a:off x="1894267" y="1619790"/>
            <a:ext cx="10171352" cy="1277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Negli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ultimi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anni,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grazie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sviluppo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crescente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potenza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computazionale</a:t>
            </a:r>
            <a:endParaRPr lang="en-US" sz="2000" dirty="0">
              <a:solidFill>
                <a:srgbClr val="F2F2F2"/>
              </a:solidFill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GPU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è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aumentato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l’utilizzo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del </a:t>
            </a:r>
            <a:r>
              <a:rPr lang="en-US" sz="2000" b="1" u="sng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Machine Learning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all’interno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qualsiasi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ambito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</a:p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sviluppo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e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lavoro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CE422E9-3071-98F1-0328-4CE6B3EA60CB}"/>
              </a:ext>
            </a:extLst>
          </p:cNvPr>
          <p:cNvSpPr txBox="1"/>
          <p:nvPr/>
        </p:nvSpPr>
        <p:spPr>
          <a:xfrm>
            <a:off x="1894267" y="3435447"/>
            <a:ext cx="4384613" cy="293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Benchè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ML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uno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strumento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eccellente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per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risolvere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problematiche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in un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ampio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spettro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porta con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sé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diverse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vulnerabilità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intrinseche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rendono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(ad un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qualsivoglia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attaccante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)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l’alterazione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risultati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predetti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dal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53" name="Immagine 52" descr="Immagine che contiene Elementi grafici, Carattere, grafica, testo&#10;&#10;Descrizione generata automaticamente">
            <a:extLst>
              <a:ext uri="{FF2B5EF4-FFF2-40B4-BE49-F238E27FC236}">
                <a16:creationId xmlns:a16="http://schemas.microsoft.com/office/drawing/2014/main" id="{9D611631-D7DD-3076-FD77-95B750C9A93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2712720"/>
            <a:ext cx="5076306" cy="4145280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68861851-235D-2E47-5DFC-8852B524E17E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71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o 80">
            <a:extLst>
              <a:ext uri="{FF2B5EF4-FFF2-40B4-BE49-F238E27FC236}">
                <a16:creationId xmlns:a16="http://schemas.microsoft.com/office/drawing/2014/main" id="{3A91FAB8-285A-D637-CE6D-E7C58AEF9A06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77BA7C07-86FA-97D9-7025-97CE1A34B79B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83" name="Elemento grafico 82" descr="Interfaccia utente/Esperienza utente con riempimento a tinta unita">
              <a:extLst>
                <a:ext uri="{FF2B5EF4-FFF2-40B4-BE49-F238E27FC236}">
                  <a16:creationId xmlns:a16="http://schemas.microsoft.com/office/drawing/2014/main" id="{FEE80CB5-9BF7-34BC-76DE-62947FF5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85" name="Ovale 84">
            <a:extLst>
              <a:ext uri="{FF2B5EF4-FFF2-40B4-BE49-F238E27FC236}">
                <a16:creationId xmlns:a16="http://schemas.microsoft.com/office/drawing/2014/main" id="{DEB5E1AA-14AF-3590-3B5D-E076840C942E}"/>
              </a:ext>
            </a:extLst>
          </p:cNvPr>
          <p:cNvSpPr/>
          <p:nvPr/>
        </p:nvSpPr>
        <p:spPr>
          <a:xfrm>
            <a:off x="-858500" y="1624796"/>
            <a:ext cx="828000" cy="82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6" name="Elemento grafico 85" descr="Web design con riempimento a tinta unita">
            <a:extLst>
              <a:ext uri="{FF2B5EF4-FFF2-40B4-BE49-F238E27FC236}">
                <a16:creationId xmlns:a16="http://schemas.microsoft.com/office/drawing/2014/main" id="{61D4BBF7-0235-199E-2D9E-EBE84DC0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768693" y="1714602"/>
            <a:ext cx="648387" cy="648387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0FFA293F-D367-4481-A05B-7D33725AEB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41EB51-2112-89E7-1588-6F8EB90792FA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43424E8-5909-C279-EF4B-2C987321CE3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CF7810-76D9-62F8-0216-8F85B852EEE6}"/>
              </a:ext>
            </a:extLst>
          </p:cNvPr>
          <p:cNvSpPr txBox="1"/>
          <p:nvPr/>
        </p:nvSpPr>
        <p:spPr>
          <a:xfrm>
            <a:off x="2568182" y="1594114"/>
            <a:ext cx="8028698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È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difendersi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dalle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più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ampie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metodologie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attacchi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rendendo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quindi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nostro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quanto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più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u="sng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robusto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e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00" u="sng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resiliente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?</a:t>
            </a:r>
            <a:endParaRPr lang="en-US" sz="2000" dirty="0">
              <a:solidFill>
                <a:srgbClr val="F2F2F2"/>
              </a:solidFill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EB0933-CDCC-F209-2E44-CC1DF43BF7EF}"/>
              </a:ext>
            </a:extLst>
          </p:cNvPr>
          <p:cNvSpPr txBox="1"/>
          <p:nvPr/>
        </p:nvSpPr>
        <p:spPr>
          <a:xfrm>
            <a:off x="2568182" y="2800574"/>
            <a:ext cx="8097838" cy="1277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Diversi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studi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hanno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mostrato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come, a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seconda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tipologie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tutelarsi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preventivamente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andando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a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lavorare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sul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(o sui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dati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), al fine di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irrobustire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classificatore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interno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2" name="CasellaDiTesto 11">
            <a:hlinkClick r:id="rId31"/>
            <a:extLst>
              <a:ext uri="{FF2B5EF4-FFF2-40B4-BE49-F238E27FC236}">
                <a16:creationId xmlns:a16="http://schemas.microsoft.com/office/drawing/2014/main" id="{7B5EEEF9-E08A-82F2-7BA0-E23172F84568}"/>
              </a:ext>
            </a:extLst>
          </p:cNvPr>
          <p:cNvSpPr txBox="1"/>
          <p:nvPr/>
        </p:nvSpPr>
        <p:spPr>
          <a:xfrm>
            <a:off x="2618974" y="6254076"/>
            <a:ext cx="7996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F2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Towards Deep Learning Models Resistant to Adversarial Attacks</a:t>
            </a:r>
            <a:endParaRPr lang="it-IT" dirty="0"/>
          </a:p>
        </p:txBody>
      </p:sp>
      <p:pic>
        <p:nvPicPr>
          <p:cNvPr id="22" name="Immagine 21">
            <a:hlinkClick r:id="rId31"/>
            <a:extLst>
              <a:ext uri="{FF2B5EF4-FFF2-40B4-BE49-F238E27FC236}">
                <a16:creationId xmlns:a16="http://schemas.microsoft.com/office/drawing/2014/main" id="{C2AF7F9B-C531-E4A6-FF0D-C54C6E2630B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87213" y="4573755"/>
            <a:ext cx="3692260" cy="14543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Elemento grafico 23" descr="Punto interrogativo con riempimento a tinta unita">
            <a:extLst>
              <a:ext uri="{FF2B5EF4-FFF2-40B4-BE49-F238E27FC236}">
                <a16:creationId xmlns:a16="http://schemas.microsoft.com/office/drawing/2014/main" id="{B367DCF4-1D14-154E-AFA5-F2AAAA35983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14930" y="157261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nformazioni con riempimento a tinta unita">
            <a:extLst>
              <a:ext uri="{FF2B5EF4-FFF2-40B4-BE49-F238E27FC236}">
                <a16:creationId xmlns:a16="http://schemas.microsoft.com/office/drawing/2014/main" id="{6AB744A2-3F4D-A1D9-0CB3-B640DF5649E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512580" y="2971800"/>
            <a:ext cx="914400" cy="914400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890CA3B1-7AF8-9718-C455-1A64D046B020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37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uppo 91">
            <a:extLst>
              <a:ext uri="{FF2B5EF4-FFF2-40B4-BE49-F238E27FC236}">
                <a16:creationId xmlns:a16="http://schemas.microsoft.com/office/drawing/2014/main" id="{AD8C691A-5EB4-6321-A428-6C2717034DB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93" name="Ovale 92">
              <a:extLst>
                <a:ext uri="{FF2B5EF4-FFF2-40B4-BE49-F238E27FC236}">
                  <a16:creationId xmlns:a16="http://schemas.microsoft.com/office/drawing/2014/main" id="{38F871F2-8BB5-EF1C-D4F1-C9528B4F88A9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94" name="Elemento grafico 93" descr="Interfaccia utente/Esperienza utente con riempimento a tinta unita">
              <a:extLst>
                <a:ext uri="{FF2B5EF4-FFF2-40B4-BE49-F238E27FC236}">
                  <a16:creationId xmlns:a16="http://schemas.microsoft.com/office/drawing/2014/main" id="{3055BDB7-6E04-9E04-7EAC-4DA5F79A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6680582E-F6F9-5ED1-F6FC-A99F98B1CD32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8FD53DE2-9F5E-9300-DF1F-0A4F3B132708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7" name="Elemento grafico 96" descr="Web design con riempimento a tinta unita">
              <a:extLst>
                <a:ext uri="{FF2B5EF4-FFF2-40B4-BE49-F238E27FC236}">
                  <a16:creationId xmlns:a16="http://schemas.microsoft.com/office/drawing/2014/main" id="{1DAADDF5-EE30-81B7-D266-CFCDA9442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8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1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4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17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0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3" name="Elemento grafico 2" descr="Aggiorna con riempimento a tinta unita">
            <a:hlinkClick r:id="rId8" action="ppaction://hlinksldjump"/>
            <a:extLst>
              <a:ext uri="{FF2B5EF4-FFF2-40B4-BE49-F238E27FC236}">
                <a16:creationId xmlns:a16="http://schemas.microsoft.com/office/drawing/2014/main" id="{B2A6F4B5-349C-412C-809A-846FB78128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grpSp>
        <p:nvGrpSpPr>
          <p:cNvPr id="77" name="Gruppo 76">
            <a:extLst>
              <a:ext uri="{FF2B5EF4-FFF2-40B4-BE49-F238E27FC236}">
                <a16:creationId xmlns:a16="http://schemas.microsoft.com/office/drawing/2014/main" id="{90497917-7219-A2E3-A4AD-9EB2B1DE5BE2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D5B4C2DA-5BA8-51CD-4A54-66BC5B6B4DBE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79" name="Elemento grafico 78" descr="Documento con riempimento a tinta unita">
              <a:extLst>
                <a:ext uri="{FF2B5EF4-FFF2-40B4-BE49-F238E27FC236}">
                  <a16:creationId xmlns:a16="http://schemas.microsoft.com/office/drawing/2014/main" id="{378036A6-6AC3-5982-BC7A-BBE1278BA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63358D7C-7FA6-73DC-B701-CE4CD929AF31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CA564829-E566-0AE5-3044-72B0E66ED4F6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88" name="Elemento grafico 87" descr="Utenti con riempimento a tinta unita">
              <a:extLst>
                <a:ext uri="{FF2B5EF4-FFF2-40B4-BE49-F238E27FC236}">
                  <a16:creationId xmlns:a16="http://schemas.microsoft.com/office/drawing/2014/main" id="{54152A3A-1449-610D-4DD5-BC66D334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C8A80E-1BB4-085D-C39D-82F697DBB68E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41A5E6F-57EE-D6FD-BBA6-8B83E829C0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pic>
        <p:nvPicPr>
          <p:cNvPr id="16" name="Immagine 15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7191C52-EB9F-918F-637C-5AC1063CC9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72" y="4417867"/>
            <a:ext cx="3865162" cy="18042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A2253F6-E62A-0CB8-C6D6-B38E6868E3AD}"/>
              </a:ext>
            </a:extLst>
          </p:cNvPr>
          <p:cNvSpPr txBox="1"/>
          <p:nvPr/>
        </p:nvSpPr>
        <p:spPr>
          <a:xfrm>
            <a:off x="1798741" y="4342395"/>
            <a:ext cx="5298077" cy="1692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Tutto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ciò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è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stato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grazie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all’utilizzo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libreria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fondamentale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quale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ART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ha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reso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semplice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la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fase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quella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difesa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tramite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metodi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it-IT" b="1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ad-hoc.</a:t>
            </a:r>
            <a:endParaRPr lang="en-US" sz="1800" b="1" dirty="0">
              <a:solidFill>
                <a:srgbClr val="F2F2F2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53B1023-213F-810E-F1B5-90514FCDBAD3}"/>
              </a:ext>
            </a:extLst>
          </p:cNvPr>
          <p:cNvSpPr txBox="1"/>
          <p:nvPr/>
        </p:nvSpPr>
        <p:spPr>
          <a:xfrm>
            <a:off x="1798742" y="1605022"/>
            <a:ext cx="9256952" cy="86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L’idea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base del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progetto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consiste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nel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coniugare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in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maniera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simbiotica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</a:p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l’immediatezza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web app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profondità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analisi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un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modello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ML.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0B620CA-1962-20C8-BE41-517229ABA6EB}"/>
              </a:ext>
            </a:extLst>
          </p:cNvPr>
          <p:cNvSpPr txBox="1"/>
          <p:nvPr/>
        </p:nvSpPr>
        <p:spPr>
          <a:xfrm>
            <a:off x="1798742" y="2674122"/>
            <a:ext cx="9256952" cy="1277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voleva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ambire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quindi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ad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vera e propria suite di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test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rendesse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immediate</a:t>
            </a:r>
            <a:r>
              <a:rPr lang="en-US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lo studio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vulnerabilità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un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con un focus non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indifferente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sulle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difesa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qualsiasi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attacco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analizzato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E7EE309-1986-6B77-530A-DD5BB7E514C4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AF586B0-04CC-5368-6708-0C3D0067A992}"/>
              </a:ext>
            </a:extLst>
          </p:cNvPr>
          <p:cNvSpPr txBox="1"/>
          <p:nvPr/>
        </p:nvSpPr>
        <p:spPr>
          <a:xfrm>
            <a:off x="1798741" y="6161228"/>
            <a:ext cx="122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>
                <a:solidFill>
                  <a:schemeClr val="bg1"/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73226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695887" y="1639310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674429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1355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Smartphone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30" name="Elemento grafico 29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431BE2B8-FBAA-4227-B2D3-6B3A39DE30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EE1D7D-1882-4081-591A-22A4397E6556}"/>
              </a:ext>
            </a:extLst>
          </p:cNvPr>
          <p:cNvSpPr txBox="1"/>
          <p:nvPr/>
        </p:nvSpPr>
        <p:spPr>
          <a:xfrm>
            <a:off x="2568182" y="455973"/>
            <a:ext cx="501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</p:txBody>
      </p:sp>
      <p:pic>
        <p:nvPicPr>
          <p:cNvPr id="10" name="Immagine 9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0EBF4BAD-A695-96E0-E7C9-55E363AE58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2"/>
            <a:ext cx="769442" cy="76944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8C64380-6EC4-087B-CA35-93E36401C143}"/>
              </a:ext>
            </a:extLst>
          </p:cNvPr>
          <p:cNvSpPr txBox="1"/>
          <p:nvPr/>
        </p:nvSpPr>
        <p:spPr>
          <a:xfrm>
            <a:off x="1826894" y="1504761"/>
            <a:ext cx="9997020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it-IT" sz="2000" dirty="0">
                <a:solidFill>
                  <a:schemeClr val="bg1"/>
                </a:solidFill>
              </a:rPr>
              <a:t>L'</a:t>
            </a:r>
            <a:r>
              <a:rPr lang="it-IT" sz="2000" b="1" dirty="0" err="1">
                <a:solidFill>
                  <a:schemeClr val="bg1"/>
                </a:solidFill>
              </a:rPr>
              <a:t>Adversarial</a:t>
            </a:r>
            <a:r>
              <a:rPr lang="it-IT" sz="2000" b="1" dirty="0">
                <a:solidFill>
                  <a:schemeClr val="bg1"/>
                </a:solidFill>
              </a:rPr>
              <a:t> </a:t>
            </a:r>
            <a:r>
              <a:rPr lang="it-IT" sz="2000" b="1" dirty="0" err="1">
                <a:solidFill>
                  <a:schemeClr val="bg1"/>
                </a:solidFill>
              </a:rPr>
              <a:t>Robustness</a:t>
            </a:r>
            <a:r>
              <a:rPr lang="it-IT" sz="2000" b="1" dirty="0">
                <a:solidFill>
                  <a:schemeClr val="bg1"/>
                </a:solidFill>
              </a:rPr>
              <a:t> Toolkit (ART) </a:t>
            </a:r>
            <a:r>
              <a:rPr lang="it-IT" sz="2000" dirty="0">
                <a:solidFill>
                  <a:schemeClr val="bg1"/>
                </a:solidFill>
              </a:rPr>
              <a:t>è una libreria open-source sviluppata da IBM per migliorare la robustezza dei modelli di machine learning contro attacchi avversari. Questi attacchi sono tecniche che tentano di ingannare i modelli di intelligenza artificiale (IA) con input manipolati intenzionalmente per causare errori predittivi.</a:t>
            </a:r>
            <a:endParaRPr lang="en-US" sz="2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" name="Immagine 44" descr="Immagine che contiene Carattere, logo, Elementi grafici, testo&#10;&#10;Descrizione generata automaticamente">
            <a:extLst>
              <a:ext uri="{FF2B5EF4-FFF2-40B4-BE49-F238E27FC236}">
                <a16:creationId xmlns:a16="http://schemas.microsoft.com/office/drawing/2014/main" id="{0EC4D3CE-60D0-9AD2-C79E-1FD166C27E1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56" y="3429000"/>
            <a:ext cx="4071895" cy="2906792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095451B3-0344-CB96-7FB4-7A4E13212843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17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695887" y="1639310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674429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Smartphone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46" name="Elemento grafico 45" descr="Aggiorna con riempimento a tinta unita">
            <a:hlinkClick r:id="rId18" action="ppaction://hlinksldjump"/>
            <a:extLst>
              <a:ext uri="{FF2B5EF4-FFF2-40B4-BE49-F238E27FC236}">
                <a16:creationId xmlns:a16="http://schemas.microsoft.com/office/drawing/2014/main" id="{F9AC578A-463F-44A3-B75C-B05C95B511C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710F579-74DF-6D1D-A96D-FB4F03B4188D}"/>
              </a:ext>
            </a:extLst>
          </p:cNvPr>
          <p:cNvSpPr txBox="1"/>
          <p:nvPr/>
        </p:nvSpPr>
        <p:spPr>
          <a:xfrm>
            <a:off x="2568182" y="455973"/>
            <a:ext cx="501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</p:txBody>
      </p:sp>
      <p:pic>
        <p:nvPicPr>
          <p:cNvPr id="10" name="Immagine 9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0D506AAF-30B4-845F-BA87-A75A27F3EEF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2"/>
            <a:ext cx="769442" cy="769442"/>
          </a:xfrm>
          <a:prstGeom prst="rect">
            <a:avLst/>
          </a:prstGeom>
        </p:spPr>
      </p:pic>
      <p:pic>
        <p:nvPicPr>
          <p:cNvPr id="15" name="Immagine 14" descr="Immagine che contiene Elementi grafici, cerchio, simbolo, Carattere&#10;&#10;Descrizione generata automaticamente">
            <a:extLst>
              <a:ext uri="{FF2B5EF4-FFF2-40B4-BE49-F238E27FC236}">
                <a16:creationId xmlns:a16="http://schemas.microsoft.com/office/drawing/2014/main" id="{AB2988EB-740C-27D8-D499-4B61FE5693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9" y="2175654"/>
            <a:ext cx="2183731" cy="2183731"/>
          </a:xfrm>
          <a:prstGeom prst="rect">
            <a:avLst/>
          </a:prstGeom>
        </p:spPr>
      </p:pic>
      <p:pic>
        <p:nvPicPr>
          <p:cNvPr id="19" name="Immagine 18" descr="Immagine che contiene Arti creative, arte, creatività&#10;&#10;Descrizione generata automaticamente">
            <a:extLst>
              <a:ext uri="{FF2B5EF4-FFF2-40B4-BE49-F238E27FC236}">
                <a16:creationId xmlns:a16="http://schemas.microsoft.com/office/drawing/2014/main" id="{6B325D0C-F650-D007-0E02-6E064DDD53F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849" y="2193808"/>
            <a:ext cx="2301202" cy="2301202"/>
          </a:xfrm>
          <a:prstGeom prst="rect">
            <a:avLst/>
          </a:prstGeom>
        </p:spPr>
      </p:pic>
      <p:pic>
        <p:nvPicPr>
          <p:cNvPr id="24" name="Immagine 23" descr="Immagine che contiene Elementi grafici, cerchio, arte, Policromia&#10;&#10;Descrizione generata automaticamente">
            <a:extLst>
              <a:ext uri="{FF2B5EF4-FFF2-40B4-BE49-F238E27FC236}">
                <a16:creationId xmlns:a16="http://schemas.microsoft.com/office/drawing/2014/main" id="{4FB883C0-0840-25BE-7C63-CD925ACDA80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70" y="2145785"/>
            <a:ext cx="2571750" cy="230120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A11A89A-CB21-DAD5-EE4B-6D38FD23CC2C}"/>
              </a:ext>
            </a:extLst>
          </p:cNvPr>
          <p:cNvSpPr txBox="1"/>
          <p:nvPr/>
        </p:nvSpPr>
        <p:spPr>
          <a:xfrm>
            <a:off x="2445270" y="4357538"/>
            <a:ext cx="11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FastAPI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02BD713-8B46-1D80-6132-4EFA84FEEC2D}"/>
              </a:ext>
            </a:extLst>
          </p:cNvPr>
          <p:cNvSpPr txBox="1"/>
          <p:nvPr/>
        </p:nvSpPr>
        <p:spPr>
          <a:xfrm>
            <a:off x="6035741" y="4405204"/>
            <a:ext cx="11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React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C6309F2-15CB-4374-BCDC-86F7537E5CE3}"/>
              </a:ext>
            </a:extLst>
          </p:cNvPr>
          <p:cNvSpPr txBox="1"/>
          <p:nvPr/>
        </p:nvSpPr>
        <p:spPr>
          <a:xfrm>
            <a:off x="9453086" y="4405204"/>
            <a:ext cx="159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Metamask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16EDA3DE-27EB-CB28-4244-9790A7290305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>
            <a:hlinkClick r:id="rId33"/>
            <a:extLst>
              <a:ext uri="{FF2B5EF4-FFF2-40B4-BE49-F238E27FC236}">
                <a16:creationId xmlns:a16="http://schemas.microsoft.com/office/drawing/2014/main" id="{F98CC020-701F-AD08-5DDE-FA7D1A604444}"/>
              </a:ext>
            </a:extLst>
          </p:cNvPr>
          <p:cNvSpPr txBox="1"/>
          <p:nvPr/>
        </p:nvSpPr>
        <p:spPr>
          <a:xfrm>
            <a:off x="5465609" y="4866869"/>
            <a:ext cx="22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https://react.dev/</a:t>
            </a:r>
          </a:p>
        </p:txBody>
      </p:sp>
      <p:sp>
        <p:nvSpPr>
          <p:cNvPr id="55" name="CasellaDiTesto 54">
            <a:hlinkClick r:id="rId34"/>
            <a:extLst>
              <a:ext uri="{FF2B5EF4-FFF2-40B4-BE49-F238E27FC236}">
                <a16:creationId xmlns:a16="http://schemas.microsoft.com/office/drawing/2014/main" id="{396CE8B7-B59F-807F-8A87-2944914D4A82}"/>
              </a:ext>
            </a:extLst>
          </p:cNvPr>
          <p:cNvSpPr txBox="1"/>
          <p:nvPr/>
        </p:nvSpPr>
        <p:spPr>
          <a:xfrm>
            <a:off x="1510904" y="4866869"/>
            <a:ext cx="299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https://fastapi.tiangolo.com/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1EA3ADD-5056-EEDA-C977-234D063D9E94}"/>
              </a:ext>
            </a:extLst>
          </p:cNvPr>
          <p:cNvSpPr txBox="1"/>
          <p:nvPr/>
        </p:nvSpPr>
        <p:spPr>
          <a:xfrm>
            <a:off x="9114813" y="4866869"/>
            <a:ext cx="22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https://metamask.io/</a:t>
            </a:r>
          </a:p>
        </p:txBody>
      </p:sp>
    </p:spTree>
    <p:extLst>
      <p:ext uri="{BB962C8B-B14F-4D97-AF65-F5344CB8AC3E}">
        <p14:creationId xmlns:p14="http://schemas.microsoft.com/office/powerpoint/2010/main" val="368905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8" grpId="0"/>
      <p:bldP spid="52" grpId="0"/>
      <p:bldP spid="55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1" action="ppaction://hlinksldjump"/>
            <a:extLst>
              <a:ext uri="{FF2B5EF4-FFF2-40B4-BE49-F238E27FC236}">
                <a16:creationId xmlns:a16="http://schemas.microsoft.com/office/drawing/2014/main" id="{E29A9CED-3471-DB97-8325-17740209CCB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48A3C2-A8E1-582D-4C51-BA0B1F4B6C55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B97473AB-4009-A253-97F3-1B5E826A711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494A776-9AD0-6978-956A-CEA8341EA416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8DC2C67-455C-EB93-75D6-7E915BC096B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76" y="1866580"/>
            <a:ext cx="5737281" cy="3780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874547-075D-E2A9-0B6F-21B683CB54F0}"/>
              </a:ext>
            </a:extLst>
          </p:cNvPr>
          <p:cNvSpPr txBox="1"/>
          <p:nvPr/>
        </p:nvSpPr>
        <p:spPr>
          <a:xfrm>
            <a:off x="1686560" y="1714602"/>
            <a:ext cx="396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ML Test Suite si propone di offrire le seguenti funzionalità: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0368DEA-6DEC-C471-51E7-6A84B62BA0B8}"/>
              </a:ext>
            </a:extLst>
          </p:cNvPr>
          <p:cNvSpPr txBox="1"/>
          <p:nvPr/>
        </p:nvSpPr>
        <p:spPr>
          <a:xfrm>
            <a:off x="1686559" y="2450109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Login con </a:t>
            </a:r>
            <a:r>
              <a:rPr lang="it-IT" sz="2400" b="1" dirty="0" err="1">
                <a:solidFill>
                  <a:schemeClr val="bg1"/>
                </a:solidFill>
              </a:rPr>
              <a:t>Metamask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835C4CD-E68B-B97E-CBE8-7D44EFDC4940}"/>
              </a:ext>
            </a:extLst>
          </p:cNvPr>
          <p:cNvSpPr txBox="1"/>
          <p:nvPr/>
        </p:nvSpPr>
        <p:spPr>
          <a:xfrm>
            <a:off x="1689983" y="3000950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Testing del modello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A80BFF1-4279-6611-4315-5F5E4B78950A}"/>
              </a:ext>
            </a:extLst>
          </p:cNvPr>
          <p:cNvSpPr txBox="1"/>
          <p:nvPr/>
        </p:nvSpPr>
        <p:spPr>
          <a:xfrm>
            <a:off x="1686560" y="4319476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26C4A78-F0A7-EED8-66F8-81FFA7E50222}"/>
              </a:ext>
            </a:extLst>
          </p:cNvPr>
          <p:cNvSpPr txBox="1"/>
          <p:nvPr/>
        </p:nvSpPr>
        <p:spPr>
          <a:xfrm>
            <a:off x="1990253" y="3397661"/>
            <a:ext cx="2482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Test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Test Defense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D05CEBA-66E2-9C59-79D2-5CE550631636}"/>
              </a:ext>
            </a:extLst>
          </p:cNvPr>
          <p:cNvSpPr txBox="1"/>
          <p:nvPr/>
        </p:nvSpPr>
        <p:spPr>
          <a:xfrm>
            <a:off x="1990253" y="4690972"/>
            <a:ext cx="2338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Model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Dataset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Params</a:t>
            </a:r>
            <a:r>
              <a:rPr lang="it-IT" sz="2400" dirty="0">
                <a:solidFill>
                  <a:schemeClr val="bg1"/>
                </a:solidFill>
              </a:rPr>
              <a:t> Choice</a:t>
            </a:r>
          </a:p>
        </p:txBody>
      </p:sp>
    </p:spTree>
    <p:extLst>
      <p:ext uri="{BB962C8B-B14F-4D97-AF65-F5344CB8AC3E}">
        <p14:creationId xmlns:p14="http://schemas.microsoft.com/office/powerpoint/2010/main" val="424639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E29A9CED-3471-DB97-8325-17740209CC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48A3C2-A8E1-582D-4C51-BA0B1F4B6C55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B97473AB-4009-A253-97F3-1B5E826A71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28CAEA2-E814-9F9F-3D91-007631206F82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B9A40E-4659-A8FE-A5F5-9685B4A65A7C}"/>
              </a:ext>
            </a:extLst>
          </p:cNvPr>
          <p:cNvSpPr txBox="1"/>
          <p:nvPr/>
        </p:nvSpPr>
        <p:spPr>
          <a:xfrm>
            <a:off x="5068878" y="5874685"/>
            <a:ext cx="205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Alcuni </a:t>
            </a:r>
            <a:r>
              <a:rPr lang="it-IT" b="1" u="sng" dirty="0" err="1">
                <a:solidFill>
                  <a:schemeClr val="bg1"/>
                </a:solidFill>
              </a:rPr>
              <a:t>Screenshots</a:t>
            </a:r>
            <a:endParaRPr lang="it-IT" b="1" u="sng" dirty="0">
              <a:solidFill>
                <a:schemeClr val="bg1"/>
              </a:solidFill>
            </a:endParaRPr>
          </a:p>
        </p:txBody>
      </p:sp>
      <p:pic>
        <p:nvPicPr>
          <p:cNvPr id="37" name="Immagine 36" descr="Immagine che contiene testo, schermata, numero, Carattere">
            <a:extLst>
              <a:ext uri="{FF2B5EF4-FFF2-40B4-BE49-F238E27FC236}">
                <a16:creationId xmlns:a16="http://schemas.microsoft.com/office/drawing/2014/main" id="{0B7E96D4-AF9D-089C-21EC-9D2D8D4AF9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68" y="1322891"/>
            <a:ext cx="75010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Immagine 44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67456CF9-0230-8242-3B47-F9453712A3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42" y="1322891"/>
            <a:ext cx="75010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Immagine 4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ECEF7F-89BB-D7F0-232B-A28C9E7BFDA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42" y="1322890"/>
            <a:ext cx="74957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Immagine 5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FA94658-31B5-0D81-90E3-DB21BB309D5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42" y="1322889"/>
            <a:ext cx="74957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Immagine 54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DA46DE63-EDAE-8B71-5368-8EEC2C2D7AB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16" y="1322886"/>
            <a:ext cx="7495716" cy="4405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34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4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7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20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3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6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Aggiorna con riempimento a tinta unita">
            <a:hlinkClick r:id="rId17" action="ppaction://hlinksldjump"/>
            <a:extLst>
              <a:ext uri="{FF2B5EF4-FFF2-40B4-BE49-F238E27FC236}">
                <a16:creationId xmlns:a16="http://schemas.microsoft.com/office/drawing/2014/main" id="{9312315B-CD12-B4D0-C1AE-1BAB0DB5DDF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7F1333-955E-39AF-B330-6C76ACF95D4D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3007D4EA-424D-C165-2E06-3F2C972E08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D9BF02D0-CCE4-C2EC-DAF9-A41FBD1F6BBF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testing_mlsuite_troll">
            <a:hlinkClick r:id="" action="ppaction://media"/>
            <a:extLst>
              <a:ext uri="{FF2B5EF4-FFF2-40B4-BE49-F238E27FC236}">
                <a16:creationId xmlns:a16="http://schemas.microsoft.com/office/drawing/2014/main" id="{55611A28-7236-27BA-F2DB-F0F6A62623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2371775" y="1560863"/>
            <a:ext cx="7451279" cy="419134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5E8BD4-6E3E-FC30-2EB3-4A436800DDCB}"/>
              </a:ext>
            </a:extLst>
          </p:cNvPr>
          <p:cNvSpPr txBox="1"/>
          <p:nvPr/>
        </p:nvSpPr>
        <p:spPr>
          <a:xfrm>
            <a:off x="5079936" y="5874685"/>
            <a:ext cx="20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Video Dimostrativo</a:t>
            </a:r>
          </a:p>
        </p:txBody>
      </p:sp>
    </p:spTree>
    <p:extLst>
      <p:ext uri="{BB962C8B-B14F-4D97-AF65-F5344CB8AC3E}">
        <p14:creationId xmlns:p14="http://schemas.microsoft.com/office/powerpoint/2010/main" val="90354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2164</TotalTime>
  <Words>670</Words>
  <Application>Microsoft Office PowerPoint</Application>
  <PresentationFormat>Widescreen</PresentationFormat>
  <Paragraphs>79</Paragraphs>
  <Slides>13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Montserrat Bold</vt:lpstr>
      <vt:lpstr>Times New Roman</vt:lpstr>
      <vt:lpstr>Verdana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Antonio Garofalo</dc:creator>
  <cp:lastModifiedBy>ANTONIO GAROFALO</cp:lastModifiedBy>
  <cp:revision>45</cp:revision>
  <dcterms:created xsi:type="dcterms:W3CDTF">2022-03-14T09:26:17Z</dcterms:created>
  <dcterms:modified xsi:type="dcterms:W3CDTF">2024-11-18T15:25:08Z</dcterms:modified>
</cp:coreProperties>
</file>